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media1.wav" ContentType="audio/unknown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6858000" cy="9144000"/>
  <p:notesSz cx="6858000" cy="9144000"/>
  <p:defaultTextStyle>
    <a:lvl1pPr>
      <a:defRPr>
        <a:solidFill>
          <a:srgbClr val="003366"/>
        </a:solidFill>
        <a:latin typeface="Arial"/>
        <a:ea typeface="Arial"/>
        <a:cs typeface="Arial"/>
        <a:sym typeface="Arial"/>
      </a:defRPr>
    </a:lvl1pPr>
    <a:lvl2pPr indent="457200">
      <a:defRPr>
        <a:solidFill>
          <a:srgbClr val="003366"/>
        </a:solidFill>
        <a:latin typeface="Arial"/>
        <a:ea typeface="Arial"/>
        <a:cs typeface="Arial"/>
        <a:sym typeface="Arial"/>
      </a:defRPr>
    </a:lvl2pPr>
    <a:lvl3pPr indent="914400">
      <a:defRPr>
        <a:solidFill>
          <a:srgbClr val="003366"/>
        </a:solidFill>
        <a:latin typeface="Arial"/>
        <a:ea typeface="Arial"/>
        <a:cs typeface="Arial"/>
        <a:sym typeface="Arial"/>
      </a:defRPr>
    </a:lvl3pPr>
    <a:lvl4pPr indent="1371600">
      <a:defRPr>
        <a:solidFill>
          <a:srgbClr val="003366"/>
        </a:solidFill>
        <a:latin typeface="Arial"/>
        <a:ea typeface="Arial"/>
        <a:cs typeface="Arial"/>
        <a:sym typeface="Arial"/>
      </a:defRPr>
    </a:lvl4pPr>
    <a:lvl5pPr indent="1828800">
      <a:defRPr>
        <a:solidFill>
          <a:srgbClr val="003366"/>
        </a:solidFill>
        <a:latin typeface="Arial"/>
        <a:ea typeface="Arial"/>
        <a:cs typeface="Arial"/>
        <a:sym typeface="Arial"/>
      </a:defRPr>
    </a:lvl5pPr>
    <a:lvl6pPr>
      <a:defRPr>
        <a:solidFill>
          <a:srgbClr val="003366"/>
        </a:solidFill>
        <a:latin typeface="Arial"/>
        <a:ea typeface="Arial"/>
        <a:cs typeface="Arial"/>
        <a:sym typeface="Arial"/>
      </a:defRPr>
    </a:lvl6pPr>
    <a:lvl7pPr>
      <a:defRPr>
        <a:solidFill>
          <a:srgbClr val="003366"/>
        </a:solidFill>
        <a:latin typeface="Arial"/>
        <a:ea typeface="Arial"/>
        <a:cs typeface="Arial"/>
        <a:sym typeface="Arial"/>
      </a:defRPr>
    </a:lvl7pPr>
    <a:lvl8pPr>
      <a:defRPr>
        <a:solidFill>
          <a:srgbClr val="003366"/>
        </a:solidFill>
        <a:latin typeface="Arial"/>
        <a:ea typeface="Arial"/>
        <a:cs typeface="Arial"/>
        <a:sym typeface="Arial"/>
      </a:defRPr>
    </a:lvl8pPr>
    <a:lvl9pPr>
      <a:defRPr>
        <a:solidFill>
          <a:srgbClr val="003366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ECEC"/>
          </a:solidFill>
        </a:fill>
      </a:tcStyle>
    </a:wholeTbl>
    <a:band2H>
      <a:tcTxStyle b="def" i="def"/>
      <a:tcStyle>
        <a:tcBdr/>
        <a:fill>
          <a:solidFill>
            <a:srgbClr val="E7F6F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E6DA"/>
          </a:solidFill>
        </a:fill>
      </a:tcStyle>
    </a:wholeTbl>
    <a:band2H>
      <a:tcTxStyle b="def" i="def"/>
      <a:tcStyle>
        <a:tcBdr/>
        <a:fill>
          <a:solidFill>
            <a:srgbClr val="EDF3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CD2"/>
          </a:solidFill>
        </a:fill>
      </a:tcStyle>
    </a:wholeTbl>
    <a:band2H>
      <a:tcTxStyle b="def" i="def"/>
      <a:tcStyle>
        <a:tcBdr/>
        <a:fill>
          <a:solidFill>
            <a:srgbClr val="E6E7E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5"/>
          <p:cNvGrpSpPr/>
          <p:nvPr/>
        </p:nvGrpSpPr>
        <p:grpSpPr>
          <a:xfrm>
            <a:off x="0" y="-1"/>
            <a:ext cx="4400550" cy="9144002"/>
            <a:chOff x="0" y="0"/>
            <a:chExt cx="4400550" cy="9144000"/>
          </a:xfrm>
        </p:grpSpPr>
        <p:sp>
          <p:nvSpPr>
            <p:cNvPr id="13" name="Shape 13"/>
            <p:cNvSpPr/>
            <p:nvPr/>
          </p:nvSpPr>
          <p:spPr>
            <a:xfrm>
              <a:off x="0" y="-1"/>
              <a:ext cx="3429000" cy="9144002"/>
            </a:xfrm>
            <a:prstGeom prst="rect">
              <a:avLst/>
            </a:prstGeom>
            <a:solidFill>
              <a:srgbClr val="99CC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>
              <a:off x="514350" y="1320799"/>
              <a:ext cx="3886200" cy="254000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2724150" y="6519862"/>
            <a:ext cx="3657600" cy="425451"/>
            <a:chOff x="0" y="0"/>
            <a:chExt cx="3657599" cy="425450"/>
          </a:xfrm>
        </p:grpSpPr>
        <p:sp>
          <p:nvSpPr>
            <p:cNvPr id="16" name="Shape 16"/>
            <p:cNvSpPr/>
            <p:nvPr/>
          </p:nvSpPr>
          <p:spPr>
            <a:xfrm flipH="1">
              <a:off x="0" y="-1"/>
              <a:ext cx="3470672" cy="423335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7" name="Shape 17"/>
            <p:cNvSpPr/>
            <p:nvPr/>
          </p:nvSpPr>
          <p:spPr>
            <a:xfrm>
              <a:off x="3462337" y="0"/>
              <a:ext cx="19526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765" y="0"/>
                    <a:pt x="21600" y="4835"/>
                    <a:pt x="21600" y="10800"/>
                  </a:cubicBezTo>
                  <a:lnTo>
                    <a:pt x="21600" y="10800"/>
                  </a:lnTo>
                  <a:cubicBezTo>
                    <a:pt x="21600" y="16765"/>
                    <a:pt x="16765" y="21600"/>
                    <a:pt x="108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19" name="Shape 19"/>
          <p:cNvSpPr/>
          <p:nvPr>
            <p:ph type="sldNum" sz="quarter" idx="2"/>
          </p:nvPr>
        </p:nvSpPr>
        <p:spPr>
          <a:xfrm>
            <a:off x="57150" y="8115624"/>
            <a:ext cx="441325" cy="868039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-1" y="-1"/>
            <a:ext cx="5715002" cy="9144002"/>
            <a:chOff x="0" y="0"/>
            <a:chExt cx="5715000" cy="9144000"/>
          </a:xfrm>
        </p:grpSpPr>
        <p:grpSp>
          <p:nvGrpSpPr>
            <p:cNvPr id="4" name="Group 4"/>
            <p:cNvGrpSpPr/>
            <p:nvPr/>
          </p:nvGrpSpPr>
          <p:grpSpPr>
            <a:xfrm>
              <a:off x="-1" y="-1"/>
              <a:ext cx="2400301" cy="9144002"/>
              <a:chOff x="0" y="0"/>
              <a:chExt cx="2400300" cy="9144000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-1" y="-1"/>
                <a:ext cx="571502" cy="9144002"/>
              </a:xfrm>
              <a:prstGeom prst="rect">
                <a:avLst/>
              </a:prstGeom>
              <a:solidFill>
                <a:srgbClr val="99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342900" y="-1"/>
                <a:ext cx="2057400" cy="1555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1600" y="14106"/>
                    </a:lnTo>
                    <a:lnTo>
                      <a:pt x="4750" y="14165"/>
                    </a:lnTo>
                    <a:lnTo>
                      <a:pt x="4425" y="14106"/>
                    </a:lnTo>
                    <a:lnTo>
                      <a:pt x="3850" y="14371"/>
                    </a:lnTo>
                    <a:cubicBezTo>
                      <a:pt x="3625" y="14635"/>
                      <a:pt x="3288" y="15076"/>
                      <a:pt x="3075" y="15605"/>
                    </a:cubicBezTo>
                    <a:cubicBezTo>
                      <a:pt x="2863" y="16134"/>
                      <a:pt x="2688" y="16869"/>
                      <a:pt x="2575" y="17544"/>
                    </a:cubicBezTo>
                    <a:cubicBezTo>
                      <a:pt x="2463" y="18220"/>
                      <a:pt x="2425" y="18896"/>
                      <a:pt x="2400" y="19572"/>
                    </a:cubicBezTo>
                    <a:lnTo>
                      <a:pt x="240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171450" y="2641599"/>
              <a:ext cx="5543550" cy="425451"/>
              <a:chOff x="0" y="0"/>
              <a:chExt cx="5543549" cy="425450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285750" y="-1"/>
                <a:ext cx="5257800" cy="423335"/>
              </a:xfrm>
              <a:prstGeom prst="roundRect">
                <a:avLst>
                  <a:gd name="adj" fmla="val 0"/>
                </a:avLst>
              </a:pr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6" name="Shape 6"/>
              <p:cNvSpPr/>
              <p:nvPr/>
            </p:nvSpPr>
            <p:spPr>
              <a:xfrm flipH="1">
                <a:off x="0" y="0"/>
                <a:ext cx="295275" cy="425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10800" y="0"/>
                    </a:lnTo>
                    <a:cubicBezTo>
                      <a:pt x="16765" y="0"/>
                      <a:pt x="21600" y="4835"/>
                      <a:pt x="21600" y="10800"/>
                    </a:cubicBezTo>
                    <a:lnTo>
                      <a:pt x="21600" y="10800"/>
                    </a:lnTo>
                    <a:cubicBezTo>
                      <a:pt x="21600" y="16765"/>
                      <a:pt x="16765" y="21600"/>
                      <a:pt x="108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</p:grpSp>
      <p:sp>
        <p:nvSpPr>
          <p:cNvPr id="9" name="Shape 9"/>
          <p:cNvSpPr/>
          <p:nvPr>
            <p:ph type="sldNum" sz="quarter" idx="2"/>
          </p:nvPr>
        </p:nvSpPr>
        <p:spPr>
          <a:xfrm>
            <a:off x="63500" y="8106099"/>
            <a:ext cx="439738" cy="868039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5pPr>
      <a:lvl6pPr indent="457200"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6pPr>
      <a:lvl7pPr indent="914400"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7pPr>
      <a:lvl8pPr indent="1371600"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8pPr>
      <a:lvl9pPr indent="1828800"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Clr>
          <a:srgbClr val="003366"/>
        </a:buClr>
        <a:buSzPct val="75000"/>
        <a:buFont typeface="Wingdings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Clr>
          <a:srgbClr val="003366"/>
        </a:buClr>
        <a:buSzPct val="75000"/>
        <a:buFont typeface="Wingdings"/>
        <a:buChar char="–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2pPr>
      <a:lvl3pPr marL="1234439" indent="-320039">
        <a:spcBef>
          <a:spcPts val="600"/>
        </a:spcBef>
        <a:buClr>
          <a:srgbClr val="003366"/>
        </a:buClr>
        <a:buSzPct val="75000"/>
        <a:buFont typeface="Wingdings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3pPr>
      <a:lvl4pPr marL="1727200" indent="-355600">
        <a:spcBef>
          <a:spcPts val="600"/>
        </a:spcBef>
        <a:buClr>
          <a:srgbClr val="003366"/>
        </a:buClr>
        <a:buSzPct val="80000"/>
        <a:buFont typeface="Wingdings"/>
        <a:buChar char="–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4pPr>
      <a:lvl5pPr marL="2184400" indent="-355600">
        <a:spcBef>
          <a:spcPts val="600"/>
        </a:spcBef>
        <a:buClr>
          <a:srgbClr val="003366"/>
        </a:buClr>
        <a:buSzPct val="65000"/>
        <a:buFont typeface="Wingdings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5pPr>
      <a:lvl6pPr marL="26416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6pPr>
      <a:lvl7pPr marL="30988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7pPr>
      <a:lvl8pPr marL="35560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8pPr>
      <a:lvl9pPr marL="40132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9pPr>
    </p:bodyStyle>
    <p:otherStyle>
      <a:lvl1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3" Type="http://schemas.microsoft.com/office/2007/relationships/media" Target="../media/media1.wav"/><Relationship Id="rId4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57150" y="8509324"/>
            <a:ext cx="441325" cy="47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4" name="Shape 24"/>
          <p:cNvSpPr/>
          <p:nvPr>
            <p:ph type="title" idx="4294967295"/>
          </p:nvPr>
        </p:nvSpPr>
        <p:spPr>
          <a:xfrm>
            <a:off x="886295" y="1692745"/>
            <a:ext cx="5428310" cy="1796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>
                <a:solidFill>
                  <a:srgbClr val="003366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3366"/>
                </a:solidFill>
              </a:rPr>
              <a:t>Note-taking</a:t>
            </a:r>
          </a:p>
        </p:txBody>
      </p:sp>
      <p:sp>
        <p:nvSpPr>
          <p:cNvPr id="25" name="Shape 25"/>
          <p:cNvSpPr/>
          <p:nvPr>
            <p:ph type="body" idx="4294967295"/>
          </p:nvPr>
        </p:nvSpPr>
        <p:spPr>
          <a:xfrm>
            <a:off x="3505200" y="3903662"/>
            <a:ext cx="3009900" cy="2428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6666"/>
                </a:solidFill>
              </a:rPr>
              <a:t>SLS 1101</a:t>
            </a:r>
            <a:endParaRPr sz="2800">
              <a:solidFill>
                <a:srgbClr val="006666"/>
              </a:solidFill>
            </a:endParaRPr>
          </a:p>
          <a:p>
            <a:pPr lvl="0" marL="0" indent="0">
              <a:spcBef>
                <a:spcPts val="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6666"/>
                </a:solidFill>
              </a:rPr>
              <a:t>Sue Johnson</a:t>
            </a:r>
          </a:p>
        </p:txBody>
      </p:sp>
      <p:pic>
        <p:nvPicPr>
          <p:cNvPr id="26" name="Recorded Sound.wav"/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3276600" y="4419600"/>
            <a:ext cx="1651000" cy="838200"/>
          </a:xfrm>
          <a:prstGeom prst="rect">
            <a:avLst/>
          </a:prstGeom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mediacall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0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audio isNarration="0">
              <p:cMediaNode mute="0" showWhenStopped="0" numSld="1" vol="100000">
                <p:cTn id="7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63500" y="8106099"/>
            <a:ext cx="439738" cy="86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89" name="Shape 89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Reviewing:</a:t>
            </a:r>
          </a:p>
        </p:txBody>
      </p:sp>
      <p:sp>
        <p:nvSpPr>
          <p:cNvPr id="90" name="Shape 90"/>
          <p:cNvSpPr/>
          <p:nvPr>
            <p:ph type="body" idx="4294967295"/>
          </p:nvPr>
        </p:nvSpPr>
        <p:spPr>
          <a:xfrm>
            <a:off x="628650" y="31496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	A.  review within 24 hours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	B.  Edit notes – make sure 	everything is legible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	C.  Fill in key words on the 	left-hand column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      D. With Cornell notes, cover notes    	and use left-hand column for  	review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      E.  Do short weekly reviews 	of all notes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      F.  Type up notes – neater, 	more concise, helps focus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6.jpg" descr="6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/>
        </p:nvSpPr>
        <p:spPr>
          <a:xfrm>
            <a:off x="2057400" y="5562600"/>
            <a:ext cx="2348171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FFFFFF"/>
                </a:solidFill>
              </a:rPr>
              <a:t>That’s  all!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63500" y="8499799"/>
            <a:ext cx="439738" cy="47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9" name="Shape 29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896111">
              <a:defRPr b="0" sz="1800">
                <a:solidFill>
                  <a:srgbClr val="000000"/>
                </a:solidFill>
              </a:defRPr>
            </a:pPr>
            <a:r>
              <a:rPr sz="3136">
                <a:solidFill>
                  <a:srgbClr val="006666"/>
                </a:solidFill>
              </a:rPr>
              <a:t>Three parts to effective note-taking - Observing:</a:t>
            </a:r>
            <a:br>
              <a:rPr sz="3136">
                <a:solidFill>
                  <a:srgbClr val="006666"/>
                </a:solidFill>
              </a:rPr>
            </a:br>
          </a:p>
        </p:txBody>
      </p:sp>
      <p:sp>
        <p:nvSpPr>
          <p:cNvPr id="30" name="Shape 30"/>
          <p:cNvSpPr/>
          <p:nvPr>
            <p:ph type="body" idx="4294967295"/>
          </p:nvPr>
        </p:nvSpPr>
        <p:spPr>
          <a:xfrm>
            <a:off x="628650" y="31496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A.  </a:t>
            </a:r>
            <a:r>
              <a:rPr b="1" sz="2800">
                <a:solidFill>
                  <a:srgbClr val="003366"/>
                </a:solidFill>
              </a:rPr>
              <a:t>Set the stage</a:t>
            </a:r>
            <a:r>
              <a:rPr sz="2800">
                <a:solidFill>
                  <a:srgbClr val="003366"/>
                </a:solidFill>
              </a:rPr>
              <a:t>:</a:t>
            </a:r>
            <a:endParaRPr sz="2800">
              <a:solidFill>
                <a:srgbClr val="003366"/>
              </a:solidFill>
            </a:endParaRPr>
          </a:p>
          <a:p>
            <a:pPr lvl="1">
              <a:buFontTx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Complete the assignments</a:t>
            </a:r>
            <a:endParaRPr sz="2800">
              <a:solidFill>
                <a:srgbClr val="003366"/>
              </a:solidFill>
            </a:endParaRPr>
          </a:p>
          <a:p>
            <a:pPr lvl="1">
              <a:buFontTx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Bring the right materials</a:t>
            </a:r>
            <a:endParaRPr sz="2800">
              <a:solidFill>
                <a:srgbClr val="003366"/>
              </a:solidFill>
            </a:endParaRPr>
          </a:p>
          <a:p>
            <a:pPr lvl="1">
              <a:buFontTx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Sit up front – fewer distractions; sitting in back can signal a lack of commitment to the class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63500" y="8499799"/>
            <a:ext cx="439738" cy="47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33" name="Shape 33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Observing:</a:t>
            </a:r>
            <a:br>
              <a:rPr sz="3600">
                <a:solidFill>
                  <a:srgbClr val="006666"/>
                </a:solidFill>
              </a:rPr>
            </a:br>
          </a:p>
        </p:txBody>
      </p:sp>
      <p:sp>
        <p:nvSpPr>
          <p:cNvPr id="34" name="Shape 34"/>
          <p:cNvSpPr/>
          <p:nvPr>
            <p:ph type="body" idx="4294967295"/>
          </p:nvPr>
        </p:nvSpPr>
        <p:spPr>
          <a:xfrm>
            <a:off x="609600" y="31242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B</a:t>
            </a:r>
            <a:r>
              <a:rPr b="1" sz="2800">
                <a:solidFill>
                  <a:srgbClr val="003366"/>
                </a:solidFill>
              </a:rPr>
              <a:t>.  Focus your attention</a:t>
            </a:r>
            <a:endParaRPr b="1" sz="2800">
              <a:solidFill>
                <a:srgbClr val="003366"/>
              </a:solidFill>
            </a:endParaRPr>
          </a:p>
          <a:p>
            <a:pPr lvl="1">
              <a:lnSpc>
                <a:spcPct val="90000"/>
              </a:lnSpc>
              <a:buFontTx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Notice when your mind wanders</a:t>
            </a:r>
            <a:endParaRPr sz="2800">
              <a:solidFill>
                <a:srgbClr val="003366"/>
              </a:solidFill>
            </a:endParaRPr>
          </a:p>
          <a:p>
            <a:pPr lvl="1">
              <a:lnSpc>
                <a:spcPct val="90000"/>
              </a:lnSpc>
              <a:buFontTx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Predict questions and ask</a:t>
            </a:r>
            <a:endParaRPr sz="2800">
              <a:solidFill>
                <a:srgbClr val="003366"/>
              </a:solidFill>
            </a:endParaRPr>
          </a:p>
          <a:p>
            <a:pPr lvl="1">
              <a:lnSpc>
                <a:spcPct val="90000"/>
              </a:lnSpc>
              <a:buFontTx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Pay attention to the instructor – look for verbal/non-verbal cues</a:t>
            </a:r>
            <a:endParaRPr sz="2800">
              <a:solidFill>
                <a:srgbClr val="003366"/>
              </a:solidFill>
            </a:endParaRPr>
          </a:p>
          <a:p>
            <a:pPr lvl="1">
              <a:lnSpc>
                <a:spcPct val="90000"/>
              </a:lnSpc>
              <a:buFontTx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Watch your attitude regarding the instructor’s style – postpone judgment</a:t>
            </a:r>
            <a:endParaRPr sz="2800">
              <a:solidFill>
                <a:srgbClr val="003366"/>
              </a:solidFill>
            </a:endParaRPr>
          </a:p>
          <a:p>
            <a:pPr lvl="1">
              <a:lnSpc>
                <a:spcPct val="90000"/>
              </a:lnSpc>
              <a:buFontTx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Participate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3500" y="8499799"/>
            <a:ext cx="439738" cy="47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37" name="Shape 37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Observing:</a:t>
            </a:r>
            <a:br>
              <a:rPr sz="3600">
                <a:solidFill>
                  <a:srgbClr val="006666"/>
                </a:solidFill>
              </a:rPr>
            </a:br>
          </a:p>
        </p:txBody>
      </p:sp>
      <p:sp>
        <p:nvSpPr>
          <p:cNvPr id="38" name="Shape 38"/>
          <p:cNvSpPr/>
          <p:nvPr>
            <p:ph type="body" idx="4294967295"/>
          </p:nvPr>
        </p:nvSpPr>
        <p:spPr>
          <a:xfrm>
            <a:off x="628650" y="31496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285750" indent="1714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003366"/>
              </a:solidFill>
            </a:endParaRPr>
          </a:p>
          <a:p>
            <a:pPr lvl="1" marL="285750" indent="17145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C. </a:t>
            </a:r>
            <a:r>
              <a:rPr b="1" sz="2800">
                <a:solidFill>
                  <a:srgbClr val="003366"/>
                </a:solidFill>
              </a:rPr>
              <a:t>Watch for cues:</a:t>
            </a:r>
            <a:endParaRPr b="1" sz="2400">
              <a:solidFill>
                <a:srgbClr val="003366"/>
              </a:solidFill>
            </a:endParaRPr>
          </a:p>
          <a:p>
            <a:pPr lvl="1" marL="285750" indent="1714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b="1" sz="2400">
              <a:solidFill>
                <a:srgbClr val="00336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Repetitions</a:t>
            </a:r>
            <a:endParaRPr sz="2800">
              <a:solidFill>
                <a:srgbClr val="00336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Key phrases</a:t>
            </a:r>
            <a:endParaRPr sz="2800">
              <a:solidFill>
                <a:srgbClr val="00336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Copy everything on board or overheads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63500" y="8499799"/>
            <a:ext cx="439738" cy="47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41" name="Shape 41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II. Recording:</a:t>
            </a:r>
          </a:p>
        </p:txBody>
      </p:sp>
      <p:sp>
        <p:nvSpPr>
          <p:cNvPr id="42" name="Shape 42"/>
          <p:cNvSpPr/>
          <p:nvPr>
            <p:ph type="body" idx="4294967295"/>
          </p:nvPr>
        </p:nvSpPr>
        <p:spPr>
          <a:xfrm>
            <a:off x="628650" y="3149600"/>
            <a:ext cx="5770563" cy="553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003366"/>
                </a:solidFill>
              </a:rPr>
              <a:t>	</a:t>
            </a:r>
            <a:r>
              <a:rPr sz="2400">
                <a:solidFill>
                  <a:srgbClr val="003366"/>
                </a:solidFill>
              </a:rPr>
              <a:t>A.  Cornell Notes 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	B.  Mind maps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	C.  Formal outline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	D.  Short paragraphs – put key word out to the side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	E.  Pictures and diagrams</a:t>
            </a:r>
            <a:endParaRPr sz="2400">
              <a:solidFill>
                <a:srgbClr val="003366"/>
              </a:solidFill>
            </a:endParaRPr>
          </a:p>
          <a:p>
            <a:pPr lvl="2" marL="1120139" indent="-205739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Make relationships visual</a:t>
            </a:r>
            <a:endParaRPr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      F.  Use three-ring binders</a:t>
            </a:r>
            <a:endParaRPr sz="24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      G.  3 X 5 cards – useful for research and studying</a:t>
            </a:r>
            <a:endParaRPr sz="2400">
              <a:solidFill>
                <a:srgbClr val="003366"/>
              </a:solidFill>
            </a:endParaRPr>
          </a:p>
          <a:p>
            <a:pPr lvl="1" marL="695325" indent="-238125">
              <a:spcBef>
                <a:spcPts val="4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Source cards</a:t>
            </a:r>
            <a:endParaRPr sz="2000">
              <a:solidFill>
                <a:srgbClr val="003366"/>
              </a:solidFill>
            </a:endParaRPr>
          </a:p>
          <a:p>
            <a:pPr lvl="1" marL="695325" indent="-238125">
              <a:spcBef>
                <a:spcPts val="4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Information cards</a:t>
            </a:r>
            <a:endParaRPr sz="2000">
              <a:solidFill>
                <a:srgbClr val="003366"/>
              </a:solidFill>
            </a:endParaRPr>
          </a:p>
          <a:p>
            <a:pPr lvl="0" marL="293914" indent="-293914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H.  Label and date all notes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3500" y="8499799"/>
            <a:ext cx="439738" cy="47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45" name="Shape 45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Cornell Method of Note-taking </a:t>
            </a:r>
          </a:p>
        </p:txBody>
      </p:sp>
      <p:graphicFrame>
        <p:nvGraphicFramePr>
          <p:cNvPr id="46" name="Table 46"/>
          <p:cNvGraphicFramePr/>
          <p:nvPr/>
        </p:nvGraphicFramePr>
        <p:xfrm>
          <a:off x="914400" y="3124200"/>
          <a:ext cx="5332413" cy="60356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24000"/>
                <a:gridCol w="3808412"/>
              </a:tblGrid>
              <a:tr h="822325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003366"/>
                          </a:solidFill>
                        </a:rPr>
                        <a:t>Recall/ Summary</a:t>
                      </a:r>
                    </a:p>
                  </a:txBody>
                  <a:tcPr marL="45725" marR="45725" marT="45725" marB="45725" anchor="t" anchorCtr="0" horzOverflow="overflow">
                    <a:lnL w="28575">
                      <a:solidFill>
                        <a:srgbClr val="003366"/>
                      </a:solidFill>
                      <a:round/>
                    </a:lnL>
                    <a:lnR w="12700">
                      <a:solidFill>
                        <a:srgbClr val="003366"/>
                      </a:solidFill>
                      <a:round/>
                    </a:lnR>
                    <a:lnT w="28575">
                      <a:solidFill>
                        <a:srgbClr val="003366"/>
                      </a:solidFill>
                      <a:round/>
                    </a:lnT>
                    <a:lnB w="12700">
                      <a:solidFill>
                        <a:srgbClr val="003366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003366"/>
                          </a:solidFill>
                        </a:rPr>
                        <a:t>        Main Column</a:t>
                      </a:r>
                    </a:p>
                  </a:txBody>
                  <a:tcPr marL="45725" marR="45725" marT="45725" marB="45725" anchor="t" anchorCtr="0" horzOverflow="overflow">
                    <a:lnL w="12700">
                      <a:solidFill>
                        <a:srgbClr val="003366"/>
                      </a:solidFill>
                      <a:round/>
                    </a:lnL>
                    <a:lnR w="28575">
                      <a:solidFill>
                        <a:srgbClr val="003366"/>
                      </a:solidFill>
                      <a:round/>
                    </a:lnR>
                    <a:lnT w="28575">
                      <a:solidFill>
                        <a:srgbClr val="003366"/>
                      </a:solidFill>
                      <a:round/>
                    </a:lnT>
                    <a:lnB w="12700">
                      <a:solidFill>
                        <a:srgbClr val="003366"/>
                      </a:solidFill>
                      <a:round/>
                    </a:lnB>
                    <a:noFill/>
                  </a:tcPr>
                </a:tc>
              </a:tr>
              <a:tr h="5213350">
                <a:tc>
                  <a:txBody>
                    <a:bodyPr/>
                    <a:lstStyle/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003366"/>
                          </a:solidFill>
                        </a:rPr>
                        <a:t>Key words</a:t>
                      </a: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</a:txBody>
                  <a:tcPr marL="45725" marR="45725" marT="45725" marB="45725" anchor="t" anchorCtr="0" horzOverflow="overflow">
                    <a:lnL w="28575">
                      <a:solidFill>
                        <a:srgbClr val="003366"/>
                      </a:solidFill>
                      <a:round/>
                    </a:lnL>
                    <a:lnR w="12700">
                      <a:solidFill>
                        <a:srgbClr val="003366"/>
                      </a:solidFill>
                      <a:round/>
                    </a:lnR>
                    <a:lnT w="12700">
                      <a:solidFill>
                        <a:srgbClr val="003366"/>
                      </a:solidFill>
                      <a:round/>
                    </a:lnT>
                    <a:lnB w="28575">
                      <a:solidFill>
                        <a:srgbClr val="003366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003366"/>
                          </a:solidFill>
                        </a:rPr>
                        <a:t> </a:t>
                      </a: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4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endParaRPr sz="2400">
                        <a:solidFill>
                          <a:srgbClr val="003366"/>
                        </a:solidFill>
                      </a:endParaRPr>
                    </a:p>
                    <a:p>
                      <a:pPr lvl="0" algn="l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003366"/>
                          </a:solidFill>
                        </a:rPr>
                        <a:t>Record the most important facts and ideas in this column</a:t>
                      </a:r>
                    </a:p>
                  </a:txBody>
                  <a:tcPr marL="45725" marR="45725" marT="45725" marB="45725" anchor="t" anchorCtr="0" horzOverflow="overflow">
                    <a:lnL w="12700">
                      <a:solidFill>
                        <a:srgbClr val="003366"/>
                      </a:solidFill>
                      <a:round/>
                    </a:lnL>
                    <a:lnR w="28575">
                      <a:solidFill>
                        <a:srgbClr val="003366"/>
                      </a:solidFill>
                      <a:round/>
                    </a:lnR>
                    <a:lnT w="12700">
                      <a:solidFill>
                        <a:srgbClr val="003366"/>
                      </a:solidFill>
                      <a:round/>
                    </a:lnT>
                    <a:lnB w="28575">
                      <a:solidFill>
                        <a:srgbClr val="003366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7" name="Shape 47"/>
          <p:cNvSpPr/>
          <p:nvPr/>
        </p:nvSpPr>
        <p:spPr>
          <a:xfrm>
            <a:off x="2590800" y="8077199"/>
            <a:ext cx="2743200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2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003366"/>
                </a:solidFill>
              </a:rPr>
              <a:t>Summary</a:t>
            </a:r>
          </a:p>
        </p:txBody>
      </p:sp>
      <p:sp>
        <p:nvSpPr>
          <p:cNvPr id="48" name="Shape 48"/>
          <p:cNvSpPr/>
          <p:nvPr/>
        </p:nvSpPr>
        <p:spPr>
          <a:xfrm>
            <a:off x="990600" y="7543800"/>
            <a:ext cx="5257801" cy="0"/>
          </a:xfrm>
          <a:prstGeom prst="line">
            <a:avLst/>
          </a:prstGeom>
          <a:ln>
            <a:solidFill>
              <a:srgbClr val="003366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63500" y="8499799"/>
            <a:ext cx="439738" cy="47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51" name="Shape 51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Mind - Maps</a:t>
            </a:r>
          </a:p>
        </p:txBody>
      </p:sp>
      <p:sp>
        <p:nvSpPr>
          <p:cNvPr id="52" name="Shape 52"/>
          <p:cNvSpPr/>
          <p:nvPr>
            <p:ph type="body" idx="4294967295"/>
          </p:nvPr>
        </p:nvSpPr>
        <p:spPr>
          <a:xfrm>
            <a:off x="628650" y="2895600"/>
            <a:ext cx="5770563" cy="521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003366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Sample:</a:t>
            </a:r>
          </a:p>
        </p:txBody>
      </p:sp>
      <p:sp>
        <p:nvSpPr>
          <p:cNvPr id="53" name="Shape 53"/>
          <p:cNvSpPr/>
          <p:nvPr/>
        </p:nvSpPr>
        <p:spPr>
          <a:xfrm>
            <a:off x="1600200" y="4191000"/>
            <a:ext cx="2057400" cy="190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3CCCC"/>
          </a:solidFill>
          <a:ln>
            <a:solidFill>
              <a:srgbClr val="003366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4" name="Shape 54"/>
          <p:cNvSpPr/>
          <p:nvPr/>
        </p:nvSpPr>
        <p:spPr>
          <a:xfrm>
            <a:off x="4267200" y="3505200"/>
            <a:ext cx="1752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3CCCC"/>
          </a:solidFill>
          <a:ln>
            <a:solidFill>
              <a:srgbClr val="003366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5" name="Shape 55"/>
          <p:cNvSpPr/>
          <p:nvPr/>
        </p:nvSpPr>
        <p:spPr>
          <a:xfrm>
            <a:off x="3886200" y="6019800"/>
            <a:ext cx="1447800" cy="1219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3CCCC"/>
          </a:solidFill>
          <a:ln>
            <a:solidFill>
              <a:srgbClr val="003366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6" name="Shape 56"/>
          <p:cNvSpPr/>
          <p:nvPr/>
        </p:nvSpPr>
        <p:spPr>
          <a:xfrm>
            <a:off x="1066800" y="6477000"/>
            <a:ext cx="1447800" cy="144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3CCCC"/>
          </a:solidFill>
          <a:ln>
            <a:solidFill>
              <a:srgbClr val="003366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7" name="Shape 57"/>
          <p:cNvSpPr/>
          <p:nvPr/>
        </p:nvSpPr>
        <p:spPr>
          <a:xfrm flipV="1">
            <a:off x="3505200" y="4419599"/>
            <a:ext cx="838200" cy="228601"/>
          </a:xfrm>
          <a:prstGeom prst="line">
            <a:avLst/>
          </a:prstGeom>
          <a:ln>
            <a:solidFill>
              <a:srgbClr val="003366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3352800" y="5791200"/>
            <a:ext cx="609601" cy="609601"/>
          </a:xfrm>
          <a:prstGeom prst="line">
            <a:avLst/>
          </a:prstGeom>
          <a:ln>
            <a:solidFill>
              <a:srgbClr val="003366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9" name="Shape 59"/>
          <p:cNvSpPr/>
          <p:nvPr/>
        </p:nvSpPr>
        <p:spPr>
          <a:xfrm flipV="1">
            <a:off x="1905000" y="5943599"/>
            <a:ext cx="304801" cy="533401"/>
          </a:xfrm>
          <a:prstGeom prst="line">
            <a:avLst/>
          </a:prstGeom>
          <a:ln>
            <a:solidFill>
              <a:srgbClr val="003366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1981200" y="4953000"/>
            <a:ext cx="12192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0"/>
              </a:spcBef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Topic</a:t>
            </a:r>
          </a:p>
        </p:txBody>
      </p:sp>
      <p:sp>
        <p:nvSpPr>
          <p:cNvPr id="61" name="Shape 61"/>
          <p:cNvSpPr/>
          <p:nvPr/>
        </p:nvSpPr>
        <p:spPr>
          <a:xfrm>
            <a:off x="4724400" y="4038600"/>
            <a:ext cx="9906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Detail</a:t>
            </a:r>
          </a:p>
        </p:txBody>
      </p:sp>
      <p:sp>
        <p:nvSpPr>
          <p:cNvPr id="62" name="Shape 62"/>
          <p:cNvSpPr/>
          <p:nvPr/>
        </p:nvSpPr>
        <p:spPr>
          <a:xfrm>
            <a:off x="1447800" y="7010400"/>
            <a:ext cx="8382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Detail</a:t>
            </a:r>
          </a:p>
        </p:txBody>
      </p:sp>
      <p:sp>
        <p:nvSpPr>
          <p:cNvPr id="63" name="Shape 63"/>
          <p:cNvSpPr/>
          <p:nvPr/>
        </p:nvSpPr>
        <p:spPr>
          <a:xfrm>
            <a:off x="4267200" y="6477000"/>
            <a:ext cx="8382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Detail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63500" y="8499799"/>
            <a:ext cx="439738" cy="47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66" name="Shape 66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Hierarchy</a:t>
            </a:r>
          </a:p>
        </p:txBody>
      </p:sp>
      <p:grpSp>
        <p:nvGrpSpPr>
          <p:cNvPr id="82" name="Group 82"/>
          <p:cNvGrpSpPr/>
          <p:nvPr/>
        </p:nvGrpSpPr>
        <p:grpSpPr>
          <a:xfrm>
            <a:off x="655637" y="3155949"/>
            <a:ext cx="5715001" cy="4953002"/>
            <a:chOff x="0" y="0"/>
            <a:chExt cx="5715000" cy="4953000"/>
          </a:xfrm>
        </p:grpSpPr>
        <p:sp>
          <p:nvSpPr>
            <p:cNvPr id="67" name="Shape 67"/>
            <p:cNvSpPr/>
            <p:nvPr/>
          </p:nvSpPr>
          <p:spPr>
            <a:xfrm flipH="1" rot="5400000">
              <a:off x="3362324" y="1476374"/>
              <a:ext cx="990601" cy="200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492" y="0"/>
                  </a:lnTo>
                  <a:lnTo>
                    <a:pt x="2492" y="21600"/>
                  </a:lnTo>
                  <a:lnTo>
                    <a:pt x="21600" y="21600"/>
                  </a:lnTo>
                </a:path>
              </a:pathLst>
            </a:custGeom>
            <a:noFill/>
            <a:ln w="28575" cap="flat">
              <a:solidFill>
                <a:srgbClr val="0033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8" name="Shape 68"/>
            <p:cNvSpPr/>
            <p:nvPr/>
          </p:nvSpPr>
          <p:spPr>
            <a:xfrm flipV="1">
              <a:off x="2857500" y="1981200"/>
              <a:ext cx="1985" cy="990600"/>
            </a:xfrm>
            <a:prstGeom prst="line">
              <a:avLst/>
            </a:prstGeom>
            <a:noFill/>
            <a:ln w="28575" cap="flat">
              <a:solidFill>
                <a:srgbClr val="0033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 rot="16200000">
              <a:off x="1362075" y="1476374"/>
              <a:ext cx="990601" cy="200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492" y="0"/>
                  </a:lnTo>
                  <a:lnTo>
                    <a:pt x="2492" y="21600"/>
                  </a:lnTo>
                  <a:lnTo>
                    <a:pt x="21600" y="21600"/>
                  </a:lnTo>
                </a:path>
              </a:pathLst>
            </a:custGeom>
            <a:noFill/>
            <a:ln w="28575" cap="flat">
              <a:solidFill>
                <a:srgbClr val="0033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grpSp>
          <p:nvGrpSpPr>
            <p:cNvPr id="72" name="Group 72"/>
            <p:cNvGrpSpPr/>
            <p:nvPr/>
          </p:nvGrpSpPr>
          <p:grpSpPr>
            <a:xfrm>
              <a:off x="2000250" y="-1"/>
              <a:ext cx="1714500" cy="1981201"/>
              <a:chOff x="0" y="0"/>
              <a:chExt cx="1714500" cy="1981200"/>
            </a:xfrm>
          </p:grpSpPr>
          <p:sp>
            <p:nvSpPr>
              <p:cNvPr id="70" name="Shape 70"/>
              <p:cNvSpPr/>
              <p:nvPr/>
            </p:nvSpPr>
            <p:spPr>
              <a:xfrm>
                <a:off x="0" y="0"/>
                <a:ext cx="1714500" cy="1981200"/>
              </a:xfrm>
              <a:prstGeom prst="roundRect">
                <a:avLst>
                  <a:gd name="adj" fmla="val 16667"/>
                </a:avLst>
              </a:prstGeom>
              <a:solidFill>
                <a:srgbClr val="33CCCC"/>
              </a:solidFill>
              <a:ln w="9525" cap="flat">
                <a:solidFill>
                  <a:srgbClr val="003366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b="1" sz="2000"/>
                </a:pPr>
              </a:p>
            </p:txBody>
          </p:sp>
          <p:sp>
            <p:nvSpPr>
              <p:cNvPr id="71" name="Shape 71"/>
              <p:cNvSpPr/>
              <p:nvPr/>
            </p:nvSpPr>
            <p:spPr>
              <a:xfrm>
                <a:off x="521679" y="848704"/>
                <a:ext cx="671142" cy="2837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defRPr b="1" sz="2000"/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000">
                    <a:solidFill>
                      <a:srgbClr val="003366"/>
                    </a:solidFill>
                  </a:rPr>
                  <a:t>Topic</a:t>
                </a:r>
              </a:p>
            </p:txBody>
          </p:sp>
        </p:grpSp>
        <p:grpSp>
          <p:nvGrpSpPr>
            <p:cNvPr id="75" name="Group 75"/>
            <p:cNvGrpSpPr/>
            <p:nvPr/>
          </p:nvGrpSpPr>
          <p:grpSpPr>
            <a:xfrm>
              <a:off x="0" y="2971800"/>
              <a:ext cx="1714500" cy="1981201"/>
              <a:chOff x="0" y="0"/>
              <a:chExt cx="1714500" cy="1981200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0" y="0"/>
                <a:ext cx="1714500" cy="1981200"/>
              </a:xfrm>
              <a:prstGeom prst="roundRect">
                <a:avLst>
                  <a:gd name="adj" fmla="val 16667"/>
                </a:avLst>
              </a:prstGeom>
              <a:solidFill>
                <a:srgbClr val="33CCCC"/>
              </a:solidFill>
              <a:ln w="9525" cap="flat">
                <a:solidFill>
                  <a:srgbClr val="003366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b="1" sz="2000"/>
                </a:pPr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265385" y="848704"/>
                <a:ext cx="1183730" cy="2837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defRPr b="1" sz="2000"/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000">
                    <a:solidFill>
                      <a:srgbClr val="003366"/>
                    </a:solidFill>
                  </a:rPr>
                  <a:t>Sub-topic</a:t>
                </a:r>
              </a:p>
            </p:txBody>
          </p:sp>
        </p:grpSp>
        <p:grpSp>
          <p:nvGrpSpPr>
            <p:cNvPr id="78" name="Group 78"/>
            <p:cNvGrpSpPr/>
            <p:nvPr/>
          </p:nvGrpSpPr>
          <p:grpSpPr>
            <a:xfrm>
              <a:off x="2000250" y="2971800"/>
              <a:ext cx="1714500" cy="1981201"/>
              <a:chOff x="0" y="0"/>
              <a:chExt cx="1714500" cy="1981200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0" y="0"/>
                <a:ext cx="1714500" cy="1981200"/>
              </a:xfrm>
              <a:prstGeom prst="roundRect">
                <a:avLst>
                  <a:gd name="adj" fmla="val 16667"/>
                </a:avLst>
              </a:prstGeom>
              <a:solidFill>
                <a:srgbClr val="33CCCC"/>
              </a:solidFill>
              <a:ln w="9525" cap="flat">
                <a:solidFill>
                  <a:srgbClr val="003366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b="1" sz="2000"/>
                </a:pPr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265385" y="848704"/>
                <a:ext cx="1183730" cy="2837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defRPr b="1" sz="2000"/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000">
                    <a:solidFill>
                      <a:srgbClr val="003366"/>
                    </a:solidFill>
                  </a:rPr>
                  <a:t>Sub-topic</a:t>
                </a:r>
              </a:p>
            </p:txBody>
          </p:sp>
        </p:grpSp>
        <p:grpSp>
          <p:nvGrpSpPr>
            <p:cNvPr id="81" name="Group 81"/>
            <p:cNvGrpSpPr/>
            <p:nvPr/>
          </p:nvGrpSpPr>
          <p:grpSpPr>
            <a:xfrm>
              <a:off x="4000500" y="2971800"/>
              <a:ext cx="1714500" cy="1981201"/>
              <a:chOff x="0" y="0"/>
              <a:chExt cx="1714500" cy="1981200"/>
            </a:xfrm>
          </p:grpSpPr>
          <p:sp>
            <p:nvSpPr>
              <p:cNvPr id="79" name="Shape 79"/>
              <p:cNvSpPr/>
              <p:nvPr/>
            </p:nvSpPr>
            <p:spPr>
              <a:xfrm>
                <a:off x="0" y="0"/>
                <a:ext cx="1714500" cy="1981200"/>
              </a:xfrm>
              <a:prstGeom prst="roundRect">
                <a:avLst>
                  <a:gd name="adj" fmla="val 16667"/>
                </a:avLst>
              </a:prstGeom>
              <a:solidFill>
                <a:srgbClr val="33CCCC"/>
              </a:solidFill>
              <a:ln w="9525" cap="flat">
                <a:solidFill>
                  <a:srgbClr val="003366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b="1" sz="2000"/>
                </a:pPr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265385" y="848704"/>
                <a:ext cx="1183730" cy="2837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defRPr b="1" sz="2000"/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000">
                    <a:solidFill>
                      <a:srgbClr val="003366"/>
                    </a:solidFill>
                  </a:rPr>
                  <a:t>Sub-topic</a:t>
                </a:r>
              </a:p>
            </p:txBody>
          </p:sp>
        </p:grpSp>
      </p:grp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63500" y="8499799"/>
            <a:ext cx="439738" cy="47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85" name="Shape 85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Formal Outline </a:t>
            </a:r>
          </a:p>
        </p:txBody>
      </p:sp>
      <p:sp>
        <p:nvSpPr>
          <p:cNvPr id="86" name="Shape 86"/>
          <p:cNvSpPr/>
          <p:nvPr>
            <p:ph type="body" idx="4294967295"/>
          </p:nvPr>
        </p:nvSpPr>
        <p:spPr>
          <a:xfrm>
            <a:off x="628650" y="31496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lnSpc>
                <a:spcPct val="90000"/>
              </a:lnSpc>
              <a:spcBef>
                <a:spcPts val="500"/>
              </a:spcBef>
              <a:buFontTx/>
              <a:buAutoNum type="romanUcPeriod" startAt="1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  Topic</a:t>
            </a:r>
            <a:endParaRPr sz="2400">
              <a:solidFill>
                <a:srgbClr val="003366"/>
              </a:solidFill>
            </a:endParaRPr>
          </a:p>
          <a:p>
            <a:pPr lvl="1" marL="609600" indent="-152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A.   Sub topic	</a:t>
            </a:r>
            <a:endParaRPr sz="2000">
              <a:solidFill>
                <a:srgbClr val="003366"/>
              </a:solidFill>
            </a:endParaRPr>
          </a:p>
          <a:p>
            <a:pPr lvl="2" marL="508000" indent="406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1. Supporting detail</a:t>
            </a:r>
            <a:endParaRPr>
              <a:solidFill>
                <a:srgbClr val="003366"/>
              </a:solidFill>
            </a:endParaRPr>
          </a:p>
          <a:p>
            <a:pPr lvl="2" marL="508000" indent="406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2. Supporting detail</a:t>
            </a:r>
            <a:endParaRPr>
              <a:solidFill>
                <a:srgbClr val="003366"/>
              </a:solidFill>
            </a:endParaRPr>
          </a:p>
          <a:p>
            <a:pPr lvl="1" marL="609600" indent="-152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B.  Sub topic	</a:t>
            </a:r>
            <a:endParaRPr sz="2000">
              <a:solidFill>
                <a:srgbClr val="003366"/>
              </a:solidFill>
            </a:endParaRPr>
          </a:p>
          <a:p>
            <a:pPr lvl="2" marL="508000" indent="406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1. Supporting detail</a:t>
            </a:r>
            <a:endParaRPr>
              <a:solidFill>
                <a:srgbClr val="003366"/>
              </a:solidFill>
            </a:endParaRPr>
          </a:p>
          <a:p>
            <a:pPr lvl="2" marL="508000" indent="406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2. Supporting detail</a:t>
            </a:r>
            <a:endParaRPr>
              <a:solidFill>
                <a:srgbClr val="003366"/>
              </a:solidFill>
            </a:endParaRPr>
          </a:p>
          <a:p>
            <a:pPr lvl="2" marL="1422400" indent="-508000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>
              <a:solidFill>
                <a:srgbClr val="003366"/>
              </a:solidFill>
            </a:endParaRPr>
          </a:p>
          <a:p>
            <a:pPr lvl="0" marL="609600" indent="-609600">
              <a:lnSpc>
                <a:spcPct val="90000"/>
              </a:lnSpc>
              <a:spcBef>
                <a:spcPts val="500"/>
              </a:spcBef>
              <a:buFontTx/>
              <a:buAutoNum type="romanUcPeriod" startAt="2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Topic</a:t>
            </a:r>
            <a:endParaRPr sz="2400">
              <a:solidFill>
                <a:srgbClr val="003366"/>
              </a:solidFill>
            </a:endParaRPr>
          </a:p>
          <a:p>
            <a:pPr lvl="1" marL="609600" indent="-152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A.   Sub topic	</a:t>
            </a:r>
            <a:endParaRPr sz="2000">
              <a:solidFill>
                <a:srgbClr val="003366"/>
              </a:solidFill>
            </a:endParaRPr>
          </a:p>
          <a:p>
            <a:pPr lvl="2" marL="508000" indent="406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1. Supporting detail</a:t>
            </a:r>
            <a:endParaRPr>
              <a:solidFill>
                <a:srgbClr val="003366"/>
              </a:solidFill>
            </a:endParaRPr>
          </a:p>
          <a:p>
            <a:pPr lvl="2" marL="508000" indent="406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2. Supporting detail</a:t>
            </a:r>
            <a:endParaRPr>
              <a:solidFill>
                <a:srgbClr val="003366"/>
              </a:solidFill>
            </a:endParaRPr>
          </a:p>
          <a:p>
            <a:pPr lvl="1" marL="609600" indent="-152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B.  Sub topic	</a:t>
            </a:r>
            <a:endParaRPr sz="2000">
              <a:solidFill>
                <a:srgbClr val="003366"/>
              </a:solidFill>
            </a:endParaRPr>
          </a:p>
          <a:p>
            <a:pPr lvl="2" marL="508000" indent="406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1. Supporting detail</a:t>
            </a:r>
            <a:endParaRPr>
              <a:solidFill>
                <a:srgbClr val="003366"/>
              </a:solidFill>
            </a:endParaRPr>
          </a:p>
          <a:p>
            <a:pPr lvl="2" marL="508000" indent="40640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003366"/>
                </a:solidFill>
              </a:rPr>
              <a:t>2. Supporting detail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3366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8F8F8F"/>
      </a:accent3>
      <a:accent4>
        <a:srgbClr val="002C57"/>
      </a:accent4>
      <a:accent5>
        <a:srgbClr val="ADE0E0"/>
      </a:accent5>
      <a:accent6>
        <a:srgbClr val="8BB9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8F8F8F"/>
      </a:accent3>
      <a:accent4>
        <a:srgbClr val="002C57"/>
      </a:accent4>
      <a:accent5>
        <a:srgbClr val="ADE0E0"/>
      </a:accent5>
      <a:accent6>
        <a:srgbClr val="8BB9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